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Адаптация к новой школе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9104" y="5057800"/>
            <a:ext cx="7664896" cy="18002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Психолог Инженерного лицея-интерната</a:t>
            </a:r>
          </a:p>
          <a:p>
            <a:pPr algn="r"/>
            <a:r>
              <a:rPr lang="ru-RU" dirty="0" smtClean="0"/>
              <a:t> Дарья Вячеславовна</a:t>
            </a:r>
          </a:p>
          <a:p>
            <a:pPr algn="r"/>
            <a:r>
              <a:rPr lang="ru-RU" dirty="0" smtClean="0"/>
              <a:t>89274294742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472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080120"/>
          </a:xfrm>
        </p:spPr>
        <p:txBody>
          <a:bodyPr/>
          <a:lstStyle/>
          <a:p>
            <a:r>
              <a:rPr lang="ru-RU" dirty="0" smtClean="0"/>
              <a:t>Основные виды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 smtClean="0"/>
              <a:t>Психо</a:t>
            </a:r>
            <a:r>
              <a:rPr lang="ru-RU" sz="2000" dirty="0" smtClean="0"/>
              <a:t>-физиологическая адаптация </a:t>
            </a:r>
          </a:p>
          <a:p>
            <a:pPr lvl="1"/>
            <a:r>
              <a:rPr lang="ru-RU" sz="1600" dirty="0"/>
              <a:t>Процесс освоения совокупности всех условий, необходимых в процессе обучения.</a:t>
            </a:r>
          </a:p>
          <a:p>
            <a:pPr lvl="1"/>
            <a:r>
              <a:rPr lang="ru-RU" sz="1600" dirty="0"/>
              <a:t>Объективный показатель: степень утомляемости.</a:t>
            </a:r>
          </a:p>
          <a:p>
            <a:pPr lvl="1"/>
            <a:r>
              <a:rPr lang="ru-RU" sz="1600" dirty="0"/>
              <a:t>Субъективный показатель: оценка самочувствия, условий обучения.</a:t>
            </a:r>
            <a:endParaRPr lang="ru-RU" sz="1600" dirty="0" smtClean="0"/>
          </a:p>
          <a:p>
            <a:pPr marL="0" indent="0">
              <a:buNone/>
            </a:pPr>
            <a:r>
              <a:rPr lang="ru-RU" sz="2000" dirty="0" smtClean="0"/>
              <a:t>Социально – психологическая адаптация</a:t>
            </a:r>
          </a:p>
          <a:p>
            <a:pPr lvl="1"/>
            <a:r>
              <a:rPr lang="ru-RU" sz="1600" dirty="0"/>
              <a:t>Включение ученика в систему взаимоотношений коллектива школы и класса с их традициями, нормами жизни, ценностными ориентациями. В ходе такой адаптации ученик постоянно получает разностороннюю информацию о своем коллективе, его нормах, ценностях, о системе деловых и личностных взаимоотношений в группе, о социально-психологической позиции отельных членов группы в структуре взаимоотношений, о групповых лидерах.</a:t>
            </a:r>
          </a:p>
          <a:p>
            <a:pPr lvl="1"/>
            <a:r>
              <a:rPr lang="ru-RU" sz="1600" dirty="0"/>
              <a:t>Объективный показатель: участие в жизни коллектива, социально-психологическая позиция в нем.</a:t>
            </a:r>
          </a:p>
          <a:p>
            <a:pPr lvl="1"/>
            <a:r>
              <a:rPr lang="ru-RU" sz="1600" dirty="0"/>
              <a:t>Субъективный показатель: оценка отношений с классным коллективом, учителями.</a:t>
            </a:r>
            <a:endParaRPr lang="ru-RU" sz="1600" dirty="0" smtClean="0"/>
          </a:p>
          <a:p>
            <a:pPr marL="0" indent="0">
              <a:buNone/>
            </a:pPr>
            <a:r>
              <a:rPr lang="ru-RU" sz="2000" dirty="0"/>
              <a:t>Учебная адаптация </a:t>
            </a:r>
            <a:endParaRPr lang="ru-RU" sz="2000" dirty="0" smtClean="0"/>
          </a:p>
          <a:p>
            <a:pPr lvl="1"/>
            <a:r>
              <a:rPr lang="ru-RU" sz="1600" dirty="0"/>
              <a:t>выражается в определенном уровне овладения обще учебными умениями и навыками, в формировании некоторых необходимых качеств личности в развитии устойчивого положительного отношения к учению</a:t>
            </a:r>
            <a:r>
              <a:rPr lang="ru-RU" sz="1600" dirty="0" smtClean="0"/>
              <a:t>.</a:t>
            </a:r>
            <a:endParaRPr lang="ru-RU" sz="1600" dirty="0"/>
          </a:p>
          <a:p>
            <a:pPr lvl="1"/>
            <a:r>
              <a:rPr lang="ru-RU" sz="1600" dirty="0"/>
              <a:t>Объективный показатель: соответствие личности требованиям к учащемуся.</a:t>
            </a:r>
          </a:p>
          <a:p>
            <a:pPr lvl="1"/>
            <a:r>
              <a:rPr lang="ru-RU" sz="1600" dirty="0"/>
              <a:t>Субъективный показатель: отношение к учебе, к будущей профессии, оценка перспектив обучения.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93753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Ребенок НЕ адаптировался, если: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Нет интереса к </a:t>
            </a:r>
            <a:r>
              <a:rPr lang="ru-RU" dirty="0" err="1"/>
              <a:t>внеучебной</a:t>
            </a:r>
            <a:r>
              <a:rPr lang="ru-RU" dirty="0"/>
              <a:t> жизни класса, ребенок не имеет поручений, не участвует в праздниках, его с трудом можно дозваться на внеклассные и внешкольные мероприятия.</a:t>
            </a:r>
          </a:p>
          <a:p>
            <a:r>
              <a:rPr lang="ru-RU" dirty="0"/>
              <a:t>Нет друзей в классе, в школе. После уроков идет домой один даже если по дороге с одноклассниками.</a:t>
            </a:r>
          </a:p>
          <a:p>
            <a:r>
              <a:rPr lang="ru-RU" dirty="0"/>
              <a:t>Родители не знают имен одноклассников, учителей-предметников. Часто имен учителей предметников не знает и сам ребенок. О жизни школы родители узнают из разговоров с классным руководителем.</a:t>
            </a:r>
          </a:p>
          <a:p>
            <a:r>
              <a:rPr lang="ru-RU" dirty="0"/>
              <a:t>Ребенок часто переспрашивает на уроке и во время классного часа. Самостоятельно не выполняет домашнее задание, какие-то внеурочные поручения. Не проявляет инициативу.</a:t>
            </a:r>
          </a:p>
          <a:p>
            <a:r>
              <a:rPr lang="ru-RU" dirty="0"/>
              <a:t>Похудел, жалуется на головную боль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28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/>
              <a:t>Условно адаптационный период можно разделить на три этапа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подготовительный</a:t>
            </a:r>
            <a:r>
              <a:rPr lang="ru-RU" dirty="0"/>
              <a:t>, когда происходит </a:t>
            </a:r>
            <a:r>
              <a:rPr lang="ru-RU" dirty="0" smtClean="0"/>
              <a:t>первичное тестирование детей перед переходом в лицей (проходит в несколько этапов), зачисление.</a:t>
            </a:r>
            <a:endParaRPr lang="ru-RU" dirty="0"/>
          </a:p>
          <a:p>
            <a:r>
              <a:rPr lang="ru-RU" dirty="0"/>
              <a:t>собственно адаптационный период.</a:t>
            </a:r>
          </a:p>
          <a:p>
            <a:pPr marL="0" indent="0">
              <a:buNone/>
            </a:pPr>
            <a:r>
              <a:rPr lang="ru-RU" dirty="0" smtClean="0"/>
              <a:t>	В старших классах адаптация </a:t>
            </a:r>
            <a:r>
              <a:rPr lang="ru-RU" dirty="0"/>
              <a:t>может </a:t>
            </a:r>
            <a:r>
              <a:rPr lang="ru-RU" dirty="0" smtClean="0"/>
              <a:t>	продолжаться от </a:t>
            </a:r>
            <a:r>
              <a:rPr lang="ru-RU" dirty="0"/>
              <a:t>2 недель до 2 месяцев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постадаптационный</a:t>
            </a:r>
            <a:r>
              <a:rPr lang="ru-RU" dirty="0"/>
              <a:t> период, когда происходит анализ результатов адаптационного </a:t>
            </a:r>
            <a:r>
              <a:rPr lang="ru-RU" dirty="0" smtClean="0"/>
              <a:t>период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586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Нарушения адаптации выражаются в виде: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ru-RU" dirty="0" smtClean="0"/>
              <a:t>Реакции </a:t>
            </a:r>
            <a:r>
              <a:rPr lang="ru-RU" dirty="0"/>
              <a:t>активного протеста. Ребенок непослушен, нарушает дисциплину на уроке, на перемене, ссорится с одноклассниками, мешает им, и дети отвергают его. В эмоциональной сфере наблюдаются вспышки раздражения, гнева.</a:t>
            </a:r>
          </a:p>
          <a:p>
            <a:endParaRPr lang="ru-RU" dirty="0"/>
          </a:p>
          <a:p>
            <a:r>
              <a:rPr lang="ru-RU" dirty="0"/>
              <a:t>Реакции пассивного протеста. Ребенок редко отвечает на уроке, требования учителя выполняет формально (не вдумываясь в смысл того, что делает), на перемене пассивен, предпочитает находиться один, не проявляет интереса к коллективным делам. У него преобладает подавленное настроение, страхи.</a:t>
            </a:r>
          </a:p>
        </p:txBody>
      </p:sp>
    </p:spTree>
    <p:extLst>
      <p:ext uri="{BB962C8B-B14F-4D97-AF65-F5344CB8AC3E}">
        <p14:creationId xmlns:p14="http://schemas.microsoft.com/office/powerpoint/2010/main" val="299238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успешной адаптации: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256584"/>
          </a:xfrm>
        </p:spPr>
        <p:txBody>
          <a:bodyPr>
            <a:normAutofit/>
          </a:bodyPr>
          <a:lstStyle/>
          <a:p>
            <a:r>
              <a:rPr lang="ru-RU" dirty="0" smtClean="0"/>
              <a:t>Ребенку </a:t>
            </a:r>
            <a:r>
              <a:rPr lang="ru-RU" dirty="0"/>
              <a:t>в школе нравится, он идет туда с удовольствием, охотно рассказывает о своих успехах и неудачах. Старается прийти в школу пораньше, чтобы пообщаться с друзьями. В то же время, он понимает, что главная цель его пребывания в школе – учение.</a:t>
            </a:r>
          </a:p>
          <a:p>
            <a:r>
              <a:rPr lang="ru-RU" dirty="0"/>
              <a:t>Ребенок не слишком устает: он активен, жизнерадостен, любопытен, редко простужается, хорошо спит, почти никогда не жалуется на боль в животе, голове, горле.</a:t>
            </a:r>
          </a:p>
          <a:p>
            <a:r>
              <a:rPr lang="ru-RU" dirty="0"/>
              <a:t>У него появились друзья-одноклассники.</a:t>
            </a:r>
          </a:p>
          <a:p>
            <a:r>
              <a:rPr lang="ru-RU" dirty="0"/>
              <a:t>Ему нравится его классный руководитель и большинство учителей предметников.</a:t>
            </a:r>
          </a:p>
        </p:txBody>
      </p:sp>
    </p:spTree>
    <p:extLst>
      <p:ext uri="{BB962C8B-B14F-4D97-AF65-F5344CB8AC3E}">
        <p14:creationId xmlns:p14="http://schemas.microsoft.com/office/powerpoint/2010/main" val="2317131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dirty="0"/>
              <a:t>Советы </a:t>
            </a:r>
            <a:r>
              <a:rPr lang="ru-RU" dirty="0" smtClean="0"/>
              <a:t>родителю </a:t>
            </a:r>
            <a:r>
              <a:rPr lang="ru-RU" dirty="0"/>
              <a:t>на адаптационный период.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Не </a:t>
            </a:r>
            <a:r>
              <a:rPr lang="ru-RU" dirty="0"/>
              <a:t>сравнивайте достижения нового ученика с эталоном принятом в классе, а только с требованиями программы</a:t>
            </a:r>
          </a:p>
          <a:p>
            <a:r>
              <a:rPr lang="ru-RU" dirty="0"/>
              <a:t>Отмечайте самые маленькие достижения в период адаптации к новой школе</a:t>
            </a:r>
          </a:p>
          <a:p>
            <a:r>
              <a:rPr lang="ru-RU" dirty="0"/>
              <a:t>Поддерживайте инициативы ребенка, его попытки преодолеть трудности</a:t>
            </a:r>
          </a:p>
          <a:p>
            <a:r>
              <a:rPr lang="ru-RU" dirty="0"/>
              <a:t>Внимательно выслушайте ребенка, давайте возможность высказаться</a:t>
            </a:r>
          </a:p>
          <a:p>
            <a:r>
              <a:rPr lang="ru-RU" dirty="0"/>
              <a:t>Большое внимание в период адаптации следует уделять режиму дня. Особенно, ослабленным детям и детям с хроническими заболеваниями</a:t>
            </a:r>
          </a:p>
          <a:p>
            <a:r>
              <a:rPr lang="ru-RU" dirty="0" smtClean="0"/>
              <a:t>Беседуя </a:t>
            </a:r>
            <a:r>
              <a:rPr lang="ru-RU" dirty="0"/>
              <a:t>с </a:t>
            </a:r>
            <a:r>
              <a:rPr lang="ru-RU" dirty="0" smtClean="0"/>
              <a:t> ребенком в </a:t>
            </a:r>
            <a:r>
              <a:rPr lang="ru-RU" dirty="0"/>
              <a:t>период адаптации не зацикливайтесь только на успеваемости, интересуйтесь его отношениями с одноклассниками, с учителями предметниками и его отношением к новой школе, к переезду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849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Самую большую роль в адаптации играет СТРЕСС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ru-RU" dirty="0"/>
              <a:t>Стресс – это процесс приспособления к обстоятельствам, которые нарушают или представляют угрозу нарушения равновесия организма.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Главными помощниками для ребенка в процессе переживания стресса являются: способность к прогнозированию, чувство контроля и социальная поддержка.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217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vu.su/upload/medialibrary/6ab/6ab9ff5188a4a3bbd3fd74c625cf326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2" b="1505"/>
          <a:stretch/>
        </p:blipFill>
        <p:spPr bwMode="auto">
          <a:xfrm>
            <a:off x="1712577" y="0"/>
            <a:ext cx="55167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47734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41</TotalTime>
  <Words>606</Words>
  <Application>Microsoft Office PowerPoint</Application>
  <PresentationFormat>Экран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Паркет</vt:lpstr>
      <vt:lpstr>Адаптация к новой школе</vt:lpstr>
      <vt:lpstr>Основные виды адаптации</vt:lpstr>
      <vt:lpstr>Ребенок НЕ адаптировался, если:</vt:lpstr>
      <vt:lpstr>Условно адаптационный период можно разделить на три этапа </vt:lpstr>
      <vt:lpstr>Нарушения адаптации выражаются в виде: </vt:lpstr>
      <vt:lpstr>Признаки успешной адаптации: </vt:lpstr>
      <vt:lpstr>Советы родителю на адаптационный период. </vt:lpstr>
      <vt:lpstr>Самую большую роль в адаптации играет СТРЕСС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к новой школе</dc:title>
  <dc:creator>Вероника Петрик</dc:creator>
  <cp:lastModifiedBy>user</cp:lastModifiedBy>
  <cp:revision>5</cp:revision>
  <dcterms:created xsi:type="dcterms:W3CDTF">2018-09-13T06:31:59Z</dcterms:created>
  <dcterms:modified xsi:type="dcterms:W3CDTF">2018-09-13T07:23:27Z</dcterms:modified>
</cp:coreProperties>
</file>